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DM Sans" pitchFamily="2" charset="0"/>
      <p:regular r:id="rId9"/>
      <p:bold r:id="rId10"/>
      <p:italic r:id="rId11"/>
      <p:boldItalic r:id="rId12"/>
    </p:embeddedFont>
    <p:embeddedFont>
      <p:font typeface="Old Standard TT" panose="020B0604020202020204" charset="0"/>
      <p:regular r:id="rId13"/>
      <p:bold r:id="rId14"/>
      <p:italic r:id="rId15"/>
    </p:embeddedFont>
    <p:embeddedFont>
      <p:font typeface="Space Grotesk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C4E"/>
    <a:srgbClr val="86BD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A18F82-7DDA-46BF-93BA-26A9019AAB2A}">
  <a:tblStyle styleId="{6BA18F82-7DDA-46BF-93BA-26A9019AAB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7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742fed20cb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742fed20cb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742fed20c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742fed20c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42fed20cb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42fed20cb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42fed20cb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42fed20cb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742fed20c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742fed20c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207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rgbClr val="97BC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Space Grotesk"/>
              <a:buNone/>
              <a:defRPr sz="4200">
                <a:solidFill>
                  <a:schemeClr val="accent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DM Sans"/>
              <a:buNone/>
              <a:defRPr sz="2400">
                <a:solidFill>
                  <a:schemeClr val="accen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97BC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Space Grotesk"/>
              <a:buNone/>
              <a:defRPr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●"/>
              <a:defRPr sz="2000"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○"/>
              <a:defRPr sz="2000"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Font typeface="DM Sans"/>
              <a:buChar char="■"/>
              <a:defRPr sz="20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96250" y="4328600"/>
            <a:ext cx="613200" cy="6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96250" y="4328600"/>
            <a:ext cx="613200" cy="6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○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■"/>
              <a:defRPr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www.youtube.com/watch?v=ZwT-zYo4-OM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accent2"/>
                </a:solidFill>
                <a:latin typeface="DM Sans"/>
                <a:sym typeface="DM Sans"/>
              </a:rPr>
              <a:t>TradWives</a:t>
            </a:r>
            <a:r>
              <a:rPr lang="en-US" sz="3600" dirty="0">
                <a:solidFill>
                  <a:schemeClr val="accent2"/>
                </a:solidFill>
                <a:latin typeface="DM Sans"/>
                <a:sym typeface="DM Sans"/>
              </a:rPr>
              <a:t> - a trend for me?</a:t>
            </a:r>
            <a:endParaRPr sz="3600" dirty="0">
              <a:solidFill>
                <a:schemeClr val="accent2"/>
              </a:solidFill>
              <a:latin typeface="DM Sans"/>
              <a:sym typeface="DM Sans"/>
            </a:endParaRPr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700" b="1" dirty="0">
                <a:solidFill>
                  <a:srgbClr val="588602"/>
                </a:solidFill>
              </a:rPr>
              <a:t>Your life's dream in a hashtag!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01600" indent="0">
              <a:buNone/>
            </a:pPr>
            <a:r>
              <a:rPr lang="en-US" dirty="0"/>
              <a:t>What is your personal life's dream? Think about your dream and add it as a hashtag to this word cloud.</a:t>
            </a:r>
          </a:p>
          <a:p>
            <a:pPr marL="101600" indent="0">
              <a:buNone/>
            </a:pPr>
            <a:endParaRPr lang="en-US" dirty="0"/>
          </a:p>
          <a:p>
            <a:pPr marL="101600" indent="0">
              <a:buNone/>
            </a:pPr>
            <a:r>
              <a:rPr lang="en-US" dirty="0"/>
              <a:t>Example: #Traveltheworld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CC2B4B-32BD-AF2A-153A-21D8E493FA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7266" t="-2676" r="7266" b="2676"/>
          <a:stretch/>
        </p:blipFill>
        <p:spPr>
          <a:xfrm>
            <a:off x="4527171" y="2610898"/>
            <a:ext cx="3270396" cy="2180264"/>
          </a:xfrm>
          <a:prstGeom prst="rect">
            <a:avLst/>
          </a:prstGeom>
        </p:spPr>
      </p:pic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87200" y="324578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 sz="2700" b="1" dirty="0">
                <a:solidFill>
                  <a:srgbClr val="588602"/>
                </a:solidFill>
              </a:rPr>
              <a:t>What does it mean to be a #TradWife?</a:t>
            </a: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11700" y="1030187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01600" indent="0">
              <a:buNone/>
            </a:pPr>
            <a:r>
              <a:rPr lang="en-US" dirty="0">
                <a:effectLst/>
              </a:rPr>
              <a:t>Have you heard of the #TradWife trend? Watch the video and finish the sentence starters given on the worksheet.</a:t>
            </a:r>
            <a:endParaRPr lang="en-US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lang="de-DE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ECBF114-B788-6F8C-4601-E1C3C40E02C9}"/>
              </a:ext>
            </a:extLst>
          </p:cNvPr>
          <p:cNvSpPr/>
          <p:nvPr/>
        </p:nvSpPr>
        <p:spPr>
          <a:xfrm>
            <a:off x="1916432" y="2252444"/>
            <a:ext cx="4626528" cy="26618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609425-A81E-5D43-B2AF-BBC9F4C9C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54" y="2407641"/>
            <a:ext cx="1953997" cy="194843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ED3275E-D0FC-53F9-8E38-04E70C411182}"/>
              </a:ext>
            </a:extLst>
          </p:cNvPr>
          <p:cNvSpPr txBox="1"/>
          <p:nvPr/>
        </p:nvSpPr>
        <p:spPr>
          <a:xfrm>
            <a:off x="2757428" y="4427387"/>
            <a:ext cx="3120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hlinkClick r:id="rId5"/>
              </a:rPr>
              <a:t>‘Submitting to my husband like it's 1959': Why I became a </a:t>
            </a:r>
            <a:r>
              <a:rPr lang="en-US" sz="1100" dirty="0" err="1">
                <a:hlinkClick r:id="rId5"/>
              </a:rPr>
              <a:t>TradWife</a:t>
            </a:r>
            <a:r>
              <a:rPr lang="en-US" sz="1100" dirty="0">
                <a:hlinkClick r:id="rId5"/>
              </a:rPr>
              <a:t> ¦ BBC Stories - YouTube</a:t>
            </a:r>
            <a:endParaRPr lang="en-US" sz="1100" dirty="0"/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273199" y="318334"/>
            <a:ext cx="88323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 b="1" dirty="0">
                <a:solidFill>
                  <a:srgbClr val="588602"/>
                </a:solidFill>
                <a:effectLst/>
              </a:rPr>
              <a:t>Collection of Arguments</a:t>
            </a:r>
            <a:endParaRPr lang="en-US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8B74C32-03A3-55F8-6A40-355C78FD0FBB}"/>
              </a:ext>
            </a:extLst>
          </p:cNvPr>
          <p:cNvSpPr txBox="1"/>
          <p:nvPr/>
        </p:nvSpPr>
        <p:spPr>
          <a:xfrm>
            <a:off x="311700" y="1023783"/>
            <a:ext cx="80324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dk1"/>
                </a:solidFill>
                <a:latin typeface="DM Sans"/>
                <a:sym typeface="DM Sans"/>
              </a:rPr>
              <a:t>You have heard some arguments that may be in </a:t>
            </a:r>
            <a:r>
              <a:rPr lang="en-US" sz="2000" dirty="0" err="1">
                <a:solidFill>
                  <a:schemeClr val="dk1"/>
                </a:solidFill>
                <a:latin typeface="DM Sans"/>
                <a:sym typeface="DM Sans"/>
              </a:rPr>
              <a:t>favour</a:t>
            </a:r>
            <a:r>
              <a:rPr lang="en-US" sz="2000" dirty="0">
                <a:solidFill>
                  <a:schemeClr val="dk1"/>
                </a:solidFill>
                <a:latin typeface="DM Sans"/>
                <a:sym typeface="DM Sans"/>
              </a:rPr>
              <a:t> of becoming a tradwife. Which </a:t>
            </a:r>
            <a:r>
              <a:rPr lang="en-US" sz="2000" b="1" dirty="0">
                <a:solidFill>
                  <a:schemeClr val="dk1"/>
                </a:solidFill>
                <a:latin typeface="DM Sans"/>
                <a:sym typeface="DM Sans"/>
              </a:rPr>
              <a:t>other</a:t>
            </a:r>
            <a:r>
              <a:rPr lang="en-US" sz="2000" dirty="0">
                <a:solidFill>
                  <a:schemeClr val="dk1"/>
                </a:solidFill>
                <a:latin typeface="DM Sans"/>
                <a:sym typeface="DM Sans"/>
              </a:rPr>
              <a:t> arguments can you think of?</a:t>
            </a:r>
          </a:p>
          <a:p>
            <a:r>
              <a:rPr lang="en-US" sz="2000" dirty="0">
                <a:solidFill>
                  <a:schemeClr val="dk1"/>
                </a:solidFill>
                <a:latin typeface="DM Sans"/>
              </a:rPr>
              <a:t>You may use the sentence starters as support:</a:t>
            </a:r>
          </a:p>
          <a:p>
            <a:r>
              <a:rPr lang="en-US" sz="2000" dirty="0">
                <a:solidFill>
                  <a:schemeClr val="dk1"/>
                </a:solidFill>
                <a:latin typeface="DM Sans"/>
                <a:sym typeface="DM Sans"/>
              </a:rPr>
              <a:t> </a:t>
            </a:r>
          </a:p>
        </p:txBody>
      </p: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4BF16A35-09ED-5F67-A707-A05C8093ACDA}"/>
              </a:ext>
            </a:extLst>
          </p:cNvPr>
          <p:cNvSpPr/>
          <p:nvPr/>
        </p:nvSpPr>
        <p:spPr>
          <a:xfrm>
            <a:off x="591424" y="2320074"/>
            <a:ext cx="960539" cy="650147"/>
          </a:xfrm>
          <a:prstGeom prst="wedgeRoundRect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There is no doubt that …</a:t>
            </a:r>
          </a:p>
        </p:txBody>
      </p:sp>
      <p:sp>
        <p:nvSpPr>
          <p:cNvPr id="7" name="Sprechblase: rechteckig mit abgerundeten Ecken 6">
            <a:extLst>
              <a:ext uri="{FF2B5EF4-FFF2-40B4-BE49-F238E27FC236}">
                <a16:creationId xmlns:a16="http://schemas.microsoft.com/office/drawing/2014/main" id="{1D17A5D6-E65A-50EF-DCCF-B7D38A395054}"/>
              </a:ext>
            </a:extLst>
          </p:cNvPr>
          <p:cNvSpPr/>
          <p:nvPr/>
        </p:nvSpPr>
        <p:spPr>
          <a:xfrm>
            <a:off x="2011959" y="2501399"/>
            <a:ext cx="1162574" cy="650148"/>
          </a:xfrm>
          <a:prstGeom prst="wedgeRoundRect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 my opinion, ...</a:t>
            </a:r>
          </a:p>
        </p:txBody>
      </p:sp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C18ADDB1-2BE0-88CE-2DF0-54434D66403B}"/>
              </a:ext>
            </a:extLst>
          </p:cNvPr>
          <p:cNvSpPr/>
          <p:nvPr/>
        </p:nvSpPr>
        <p:spPr>
          <a:xfrm>
            <a:off x="223615" y="3595506"/>
            <a:ext cx="1957523" cy="238082"/>
          </a:xfrm>
          <a:prstGeom prst="wedgeRoundRect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One may say that...</a:t>
            </a:r>
          </a:p>
        </p:txBody>
      </p:sp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74825ABF-0A9D-E8F8-B777-BA82174CEF4F}"/>
              </a:ext>
            </a:extLst>
          </p:cNvPr>
          <p:cNvSpPr/>
          <p:nvPr/>
        </p:nvSpPr>
        <p:spPr>
          <a:xfrm>
            <a:off x="4545695" y="2321404"/>
            <a:ext cx="1284913" cy="766836"/>
          </a:xfrm>
          <a:prstGeom prst="wedgeRoundRect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As far as I am concerned ...</a:t>
            </a:r>
          </a:p>
        </p:txBody>
      </p:sp>
      <p:sp>
        <p:nvSpPr>
          <p:cNvPr id="10" name="Sprechblase: rechteckig mit abgerundeten Ecken 9">
            <a:extLst>
              <a:ext uri="{FF2B5EF4-FFF2-40B4-BE49-F238E27FC236}">
                <a16:creationId xmlns:a16="http://schemas.microsoft.com/office/drawing/2014/main" id="{A4601B29-590D-0E4B-B69C-CD14B73A612C}"/>
              </a:ext>
            </a:extLst>
          </p:cNvPr>
          <p:cNvSpPr/>
          <p:nvPr/>
        </p:nvSpPr>
        <p:spPr>
          <a:xfrm>
            <a:off x="6597941" y="4007201"/>
            <a:ext cx="1585519" cy="650147"/>
          </a:xfrm>
          <a:prstGeom prst="wedgeRoundRect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 my experience …</a:t>
            </a:r>
          </a:p>
        </p:txBody>
      </p:sp>
      <p:sp>
        <p:nvSpPr>
          <p:cNvPr id="13" name="Sprechblase: rechteckig mit abgerundeten Ecken 12">
            <a:extLst>
              <a:ext uri="{FF2B5EF4-FFF2-40B4-BE49-F238E27FC236}">
                <a16:creationId xmlns:a16="http://schemas.microsoft.com/office/drawing/2014/main" id="{26E6DBEB-1F30-3DD2-3C92-5B00AE5464E8}"/>
              </a:ext>
            </a:extLst>
          </p:cNvPr>
          <p:cNvSpPr/>
          <p:nvPr/>
        </p:nvSpPr>
        <p:spPr>
          <a:xfrm>
            <a:off x="4727850" y="4138152"/>
            <a:ext cx="1118533" cy="650147"/>
          </a:xfrm>
          <a:prstGeom prst="wedgeRoundRect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Some people feel …</a:t>
            </a:r>
          </a:p>
        </p:txBody>
      </p:sp>
      <p:sp>
        <p:nvSpPr>
          <p:cNvPr id="14" name="Sprechblase: rechteckig mit abgerundeten Ecken 13">
            <a:extLst>
              <a:ext uri="{FF2B5EF4-FFF2-40B4-BE49-F238E27FC236}">
                <a16:creationId xmlns:a16="http://schemas.microsoft.com/office/drawing/2014/main" id="{DEC7EC43-2F5A-6E59-229C-8139E9E718E7}"/>
              </a:ext>
            </a:extLst>
          </p:cNvPr>
          <p:cNvSpPr/>
          <p:nvPr/>
        </p:nvSpPr>
        <p:spPr>
          <a:xfrm>
            <a:off x="835058" y="4183897"/>
            <a:ext cx="1287358" cy="650147"/>
          </a:xfrm>
          <a:prstGeom prst="wedgeRoundRect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major concern is …</a:t>
            </a:r>
          </a:p>
        </p:txBody>
      </p:sp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4960C913-0231-1C28-AA62-FD93427B592C}"/>
              </a:ext>
            </a:extLst>
          </p:cNvPr>
          <p:cNvSpPr/>
          <p:nvPr/>
        </p:nvSpPr>
        <p:spPr>
          <a:xfrm>
            <a:off x="5966144" y="2704822"/>
            <a:ext cx="833307" cy="1004350"/>
          </a:xfrm>
          <a:prstGeom prst="wedgeRoundRect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is a fact that ...</a:t>
            </a: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802CD059-255D-0B28-ED94-23611BB7A92E}"/>
              </a:ext>
            </a:extLst>
          </p:cNvPr>
          <p:cNvSpPr/>
          <p:nvPr/>
        </p:nvSpPr>
        <p:spPr>
          <a:xfrm>
            <a:off x="3365033" y="3183441"/>
            <a:ext cx="1114338" cy="650147"/>
          </a:xfrm>
          <a:prstGeom prst="wedgeRoundRect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One may say that ..</a:t>
            </a:r>
          </a:p>
        </p:txBody>
      </p:sp>
      <p:sp>
        <p:nvSpPr>
          <p:cNvPr id="17" name="Sprechblase: rechteckig mit abgerundeten Ecken 16">
            <a:extLst>
              <a:ext uri="{FF2B5EF4-FFF2-40B4-BE49-F238E27FC236}">
                <a16:creationId xmlns:a16="http://schemas.microsoft.com/office/drawing/2014/main" id="{51FBC597-FCC8-B94B-D270-E73685A76870}"/>
              </a:ext>
            </a:extLst>
          </p:cNvPr>
          <p:cNvSpPr/>
          <p:nvPr/>
        </p:nvSpPr>
        <p:spPr>
          <a:xfrm>
            <a:off x="7070522" y="2531721"/>
            <a:ext cx="1556157" cy="650147"/>
          </a:xfrm>
          <a:prstGeom prst="wedgeRoundRectCallou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From my perspective, ..</a:t>
            </a:r>
          </a:p>
        </p:txBody>
      </p:sp>
      <p:sp>
        <p:nvSpPr>
          <p:cNvPr id="19" name="Sprechblase: rechteckig mit abgerundeten Ecken 18">
            <a:extLst>
              <a:ext uri="{FF2B5EF4-FFF2-40B4-BE49-F238E27FC236}">
                <a16:creationId xmlns:a16="http://schemas.microsoft.com/office/drawing/2014/main" id="{1A186A85-3431-45A3-A076-57611F3646C1}"/>
              </a:ext>
            </a:extLst>
          </p:cNvPr>
          <p:cNvSpPr/>
          <p:nvPr/>
        </p:nvSpPr>
        <p:spPr>
          <a:xfrm>
            <a:off x="2804719" y="4149912"/>
            <a:ext cx="960539" cy="650147"/>
          </a:xfrm>
          <a:prstGeom prst="wedgeRoundRect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It can be argued that …</a:t>
            </a: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203A486-6DD9-8B72-DEF0-FF4503969C90}"/>
              </a:ext>
            </a:extLst>
          </p:cNvPr>
          <p:cNvSpPr/>
          <p:nvPr/>
        </p:nvSpPr>
        <p:spPr>
          <a:xfrm>
            <a:off x="1501542" y="1925052"/>
            <a:ext cx="6983128" cy="699684"/>
          </a:xfrm>
          <a:prstGeom prst="rect">
            <a:avLst/>
          </a:prstGeom>
          <a:solidFill>
            <a:srgbClr val="97BC4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/>
            <a:r>
              <a:rPr lang="de" sz="2700" b="1" dirty="0">
                <a:solidFill>
                  <a:srgbClr val="588602"/>
                </a:solidFill>
              </a:rPr>
              <a:t>Hot Seat!</a:t>
            </a:r>
            <a:endParaRPr sz="2700" b="1" dirty="0">
              <a:solidFill>
                <a:srgbClr val="588602"/>
              </a:solidFill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body" idx="1"/>
          </p:nvPr>
        </p:nvSpPr>
        <p:spPr>
          <a:xfrm>
            <a:off x="181759" y="1144709"/>
            <a:ext cx="8520600" cy="3758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>
              <a:buNone/>
            </a:pPr>
            <a:r>
              <a:rPr lang="en-US" dirty="0"/>
              <a:t>Imagine you are participating in a talk show:</a:t>
            </a:r>
          </a:p>
          <a:p>
            <a:pPr>
              <a:buNone/>
            </a:pPr>
            <a:endParaRPr lang="en-US" dirty="0"/>
          </a:p>
          <a:p>
            <a:pPr lvl="3">
              <a:buNone/>
            </a:pPr>
            <a:r>
              <a:rPr lang="en-US" sz="1900" dirty="0"/>
              <a:t>Partner A: Play the role of a #TradWife or #TradHusband.</a:t>
            </a:r>
          </a:p>
          <a:p>
            <a:pPr lvl="3">
              <a:buNone/>
            </a:pPr>
            <a:r>
              <a:rPr lang="en-US" sz="1900" dirty="0"/>
              <a:t>Partner B: Prepare critical questions on the lifestyle.</a:t>
            </a:r>
          </a:p>
          <a:p>
            <a:pPr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sz="1700" dirty="0"/>
              <a:t>How will you convince the audience that you have made the right choice?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1700" dirty="0"/>
              <a:t>Which (critical) questions could you ask? Refer back to the arguments you have written down before and make notes.</a:t>
            </a:r>
          </a:p>
          <a:p>
            <a:pPr marL="101600" indent="0">
              <a:buNone/>
            </a:pPr>
            <a:endParaRPr lang="en-US" sz="1700" dirty="0"/>
          </a:p>
          <a:p>
            <a:pPr>
              <a:buNone/>
            </a:pPr>
            <a:r>
              <a:rPr lang="en-US" sz="1700" dirty="0"/>
              <a:t>Then, work with the person behind / in front of you that has prepared the same role. Compare your notes and add ideas that you like. </a:t>
            </a: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5BCAC-ACCE-3E98-010D-19AB73EA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☼</a:t>
            </a:r>
            <a:r>
              <a:rPr lang="en-US" b="1" dirty="0"/>
              <a:t> 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</a:rPr>
              <a:t>A day in my life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855B2-E4C2-DF6E-387D-C52D6438AF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Imagine you are a #TradWife or #TradHusband. What would a typical day look like for you? You can either send a voice message to your friend or write a diary entry answering the following questions:</a:t>
            </a:r>
          </a:p>
          <a:p>
            <a:pPr>
              <a:buNone/>
            </a:pPr>
            <a:endParaRPr lang="en-US" sz="1800" dirty="0"/>
          </a:p>
          <a:p>
            <a:pPr lvl="1"/>
            <a:r>
              <a:rPr lang="en-US" sz="1800" dirty="0"/>
              <a:t>What did you do today?</a:t>
            </a:r>
          </a:p>
          <a:p>
            <a:pPr lvl="1"/>
            <a:r>
              <a:rPr lang="en-US" sz="1800" dirty="0"/>
              <a:t>How do feel about your choice of becoming a #TradWife or #TradHusband?</a:t>
            </a:r>
          </a:p>
          <a:p>
            <a:pPr lvl="1"/>
            <a:r>
              <a:rPr lang="en-US" sz="1800" dirty="0"/>
              <a:t>Do you regret it? Why (not)?</a:t>
            </a:r>
          </a:p>
          <a:p>
            <a:pPr lvl="1"/>
            <a:r>
              <a:rPr lang="en-US" sz="1800" dirty="0"/>
              <a:t>How do you imagine your life in three years from now?</a:t>
            </a:r>
          </a:p>
          <a:p>
            <a:pPr marL="1016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0075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Invest it!">
  <a:themeElements>
    <a:clrScheme name="Paperback">
      <a:dk1>
        <a:srgbClr val="000000"/>
      </a:dk1>
      <a:lt1>
        <a:srgbClr val="FFFFFF"/>
      </a:lt1>
      <a:dk2>
        <a:srgbClr val="97BC4E"/>
      </a:dk2>
      <a:lt2>
        <a:srgbClr val="279E44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erback">
    <a:dk1>
      <a:srgbClr val="000000"/>
    </a:dk1>
    <a:lt1>
      <a:srgbClr val="FFFFFF"/>
    </a:lt1>
    <a:dk2>
      <a:srgbClr val="97BC4E"/>
    </a:dk2>
    <a:lt2>
      <a:srgbClr val="279E44"/>
    </a:lt2>
    <a:accent1>
      <a:srgbClr val="FFFBF0"/>
    </a:accent1>
    <a:accent2>
      <a:srgbClr val="B7B7B7"/>
    </a:accent2>
    <a:accent3>
      <a:srgbClr val="FB8C00"/>
    </a:accent3>
    <a:accent4>
      <a:srgbClr val="80CBC4"/>
    </a:accent4>
    <a:accent5>
      <a:srgbClr val="AF4345"/>
    </a:accent5>
    <a:accent6>
      <a:srgbClr val="F58F8F"/>
    </a:accent6>
    <a:hlink>
      <a:srgbClr val="AF4345"/>
    </a:hlink>
    <a:folHlink>
      <a:srgbClr val="AF4345"/>
    </a:folHlink>
  </a:clrScheme>
</a:themeOverride>
</file>

<file path=ppt/theme/themeOverride2.xml><?xml version="1.0" encoding="utf-8"?>
<a:themeOverride xmlns:a="http://schemas.openxmlformats.org/drawingml/2006/main">
  <a:clrScheme name="Paperback">
    <a:dk1>
      <a:srgbClr val="000000"/>
    </a:dk1>
    <a:lt1>
      <a:srgbClr val="FFFFFF"/>
    </a:lt1>
    <a:dk2>
      <a:srgbClr val="97BC4E"/>
    </a:dk2>
    <a:lt2>
      <a:srgbClr val="279E44"/>
    </a:lt2>
    <a:accent1>
      <a:srgbClr val="FFFBF0"/>
    </a:accent1>
    <a:accent2>
      <a:srgbClr val="B7B7B7"/>
    </a:accent2>
    <a:accent3>
      <a:srgbClr val="FB8C00"/>
    </a:accent3>
    <a:accent4>
      <a:srgbClr val="80CBC4"/>
    </a:accent4>
    <a:accent5>
      <a:srgbClr val="AF4345"/>
    </a:accent5>
    <a:accent6>
      <a:srgbClr val="F58F8F"/>
    </a:accent6>
    <a:hlink>
      <a:srgbClr val="AF4345"/>
    </a:hlink>
    <a:folHlink>
      <a:srgbClr val="AF4345"/>
    </a:folHlink>
  </a:clrScheme>
</a:themeOverride>
</file>

<file path=ppt/theme/themeOverride3.xml><?xml version="1.0" encoding="utf-8"?>
<a:themeOverride xmlns:a="http://schemas.openxmlformats.org/drawingml/2006/main">
  <a:clrScheme name="Paperback">
    <a:dk1>
      <a:srgbClr val="000000"/>
    </a:dk1>
    <a:lt1>
      <a:srgbClr val="FFFFFF"/>
    </a:lt1>
    <a:dk2>
      <a:srgbClr val="97BC4E"/>
    </a:dk2>
    <a:lt2>
      <a:srgbClr val="279E44"/>
    </a:lt2>
    <a:accent1>
      <a:srgbClr val="FFFBF0"/>
    </a:accent1>
    <a:accent2>
      <a:srgbClr val="B7B7B7"/>
    </a:accent2>
    <a:accent3>
      <a:srgbClr val="FB8C00"/>
    </a:accent3>
    <a:accent4>
      <a:srgbClr val="80CBC4"/>
    </a:accent4>
    <a:accent5>
      <a:srgbClr val="AF4345"/>
    </a:accent5>
    <a:accent6>
      <a:srgbClr val="F58F8F"/>
    </a:accent6>
    <a:hlink>
      <a:srgbClr val="AF4345"/>
    </a:hlink>
    <a:folHlink>
      <a:srgbClr val="AF4345"/>
    </a:folHlink>
  </a:clrScheme>
</a:themeOverride>
</file>

<file path=ppt/theme/themeOverride4.xml><?xml version="1.0" encoding="utf-8"?>
<a:themeOverride xmlns:a="http://schemas.openxmlformats.org/drawingml/2006/main">
  <a:clrScheme name="Paperback">
    <a:dk1>
      <a:srgbClr val="000000"/>
    </a:dk1>
    <a:lt1>
      <a:srgbClr val="FFFFFF"/>
    </a:lt1>
    <a:dk2>
      <a:srgbClr val="97BC4E"/>
    </a:dk2>
    <a:lt2>
      <a:srgbClr val="279E44"/>
    </a:lt2>
    <a:accent1>
      <a:srgbClr val="FFFBF0"/>
    </a:accent1>
    <a:accent2>
      <a:srgbClr val="B7B7B7"/>
    </a:accent2>
    <a:accent3>
      <a:srgbClr val="FB8C00"/>
    </a:accent3>
    <a:accent4>
      <a:srgbClr val="80CBC4"/>
    </a:accent4>
    <a:accent5>
      <a:srgbClr val="AF4345"/>
    </a:accent5>
    <a:accent6>
      <a:srgbClr val="F58F8F"/>
    </a:accent6>
    <a:hlink>
      <a:srgbClr val="AF4345"/>
    </a:hlink>
    <a:folHlink>
      <a:srgbClr val="AF4345"/>
    </a:folHlink>
  </a:clrScheme>
</a:themeOverride>
</file>

<file path=ppt/theme/themeOverride5.xml><?xml version="1.0" encoding="utf-8"?>
<a:themeOverride xmlns:a="http://schemas.openxmlformats.org/drawingml/2006/main">
  <a:clrScheme name="Paperback">
    <a:dk1>
      <a:srgbClr val="000000"/>
    </a:dk1>
    <a:lt1>
      <a:srgbClr val="FFFFFF"/>
    </a:lt1>
    <a:dk2>
      <a:srgbClr val="97BC4E"/>
    </a:dk2>
    <a:lt2>
      <a:srgbClr val="279E44"/>
    </a:lt2>
    <a:accent1>
      <a:srgbClr val="FFFBF0"/>
    </a:accent1>
    <a:accent2>
      <a:srgbClr val="B7B7B7"/>
    </a:accent2>
    <a:accent3>
      <a:srgbClr val="FB8C00"/>
    </a:accent3>
    <a:accent4>
      <a:srgbClr val="80CBC4"/>
    </a:accent4>
    <a:accent5>
      <a:srgbClr val="AF4345"/>
    </a:accent5>
    <a:accent6>
      <a:srgbClr val="F58F8F"/>
    </a:accent6>
    <a:hlink>
      <a:srgbClr val="AF4345"/>
    </a:hlink>
    <a:folHlink>
      <a:srgbClr val="AF434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376</Words>
  <Application>Microsoft Office PowerPoint</Application>
  <PresentationFormat>Bildschirmpräsentation (16:9)</PresentationFormat>
  <Paragraphs>40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Wingdings</vt:lpstr>
      <vt:lpstr>Old Standard TT</vt:lpstr>
      <vt:lpstr>Arial</vt:lpstr>
      <vt:lpstr>Space Grotesk</vt:lpstr>
      <vt:lpstr>DM Sans</vt:lpstr>
      <vt:lpstr>Invest it!</vt:lpstr>
      <vt:lpstr>TradWives - a trend for me?</vt:lpstr>
      <vt:lpstr>Your life's dream in a hashtag!</vt:lpstr>
      <vt:lpstr>What does it mean to be a #TradWife?</vt:lpstr>
      <vt:lpstr>Collection of Arguments</vt:lpstr>
      <vt:lpstr>Hot Seat!</vt:lpstr>
      <vt:lpstr>☼ A day in my life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Jasmin Remmel</dc:creator>
  <cp:lastModifiedBy>Jasmin Remmel</cp:lastModifiedBy>
  <cp:revision>9</cp:revision>
  <dcterms:modified xsi:type="dcterms:W3CDTF">2025-03-25T13:22:30Z</dcterms:modified>
</cp:coreProperties>
</file>