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68" r:id="rId3"/>
    <p:sldId id="269" r:id="rId4"/>
    <p:sldId id="270" r:id="rId5"/>
    <p:sldId id="271" r:id="rId6"/>
    <p:sldId id="273" r:id="rId7"/>
    <p:sldId id="272" r:id="rId8"/>
    <p:sldId id="274" r:id="rId9"/>
    <p:sldId id="275" r:id="rId10"/>
    <p:sldId id="276" r:id="rId11"/>
  </p:sldIdLst>
  <p:sldSz cx="9144000" cy="5143500" type="screen16x9"/>
  <p:notesSz cx="6858000" cy="9144000"/>
  <p:embeddedFontLst>
    <p:embeddedFont>
      <p:font typeface="DM Sans" pitchFamily="2" charset="0"/>
      <p:regular r:id="rId13"/>
      <p:bold r:id="rId14"/>
      <p:italic r:id="rId15"/>
      <p:boldItalic r:id="rId16"/>
    </p:embeddedFont>
    <p:embeddedFont>
      <p:font typeface="IBM Plex Sans" panose="020B0503050203000203" pitchFamily="34" charset="0"/>
      <p:regular r:id="rId17"/>
      <p:bold r:id="rId18"/>
      <p:italic r:id="rId19"/>
      <p:boldItalic r:id="rId20"/>
    </p:embeddedFont>
    <p:embeddedFont>
      <p:font typeface="Old Standard TT" panose="020B0604020202020204" charset="0"/>
      <p:regular r:id="rId21"/>
      <p:bold r:id="rId22"/>
      <p:italic r:id="rId23"/>
    </p:embeddedFont>
    <p:embeddedFont>
      <p:font typeface="Space Grotesk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C4E"/>
    <a:srgbClr val="86B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A18F82-7DDA-46BF-93BA-26A9019AAB2A}">
  <a:tblStyle styleId="{6BA18F82-7DDA-46BF-93BA-26A9019AAB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8" autoAdjust="0"/>
    <p:restoredTop sz="94660"/>
  </p:normalViewPr>
  <p:slideViewPr>
    <p:cSldViewPr snapToGrid="0">
      <p:cViewPr>
        <p:scale>
          <a:sx n="62" d="100"/>
          <a:sy n="62" d="100"/>
        </p:scale>
        <p:origin x="1548" y="8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742fed20cb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742fed20cb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rgbClr val="97BC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Space Grotesk"/>
              <a:buNone/>
              <a:defRPr sz="4200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96250" y="4328600"/>
            <a:ext cx="613200" cy="6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■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■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■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youtube.com/watch?v=KdV56K7e_bc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anwalt.de/rechtstipps/was-ist-eigentlich-die-schufa-195875.html" TargetMode="External"/><Relationship Id="rId4" Type="http://schemas.openxmlformats.org/officeDocument/2006/relationships/hyperlink" Target="https://www.youtube.com/watch?v=ibwD8UHyH6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ineschufa.de/de/datenkopie?etcc_cmp=schufa.de&amp;etcc_med=%20Link/Referrer-schufa.de&amp;et_cmp_seg5=faq&amp;et_cmp_seg4=dak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BM Plex Sans" panose="020B0503050203000203" pitchFamily="34" charset="0"/>
              </a:rPr>
              <a:t>Schummel-Schufa?! - Wie erkenne ich seriöse Anbieter online</a:t>
            </a:r>
            <a:endParaRPr sz="49600" dirty="0">
              <a:solidFill>
                <a:schemeClr val="accent2">
                  <a:lumMod val="40000"/>
                  <a:lumOff val="60000"/>
                </a:schemeClr>
              </a:solidFill>
              <a:latin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12354-8552-C8E3-0D29-89C4E1EE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6CA207"/>
                </a:solidFill>
                <a:effectLst/>
              </a:rPr>
              <a:t>5-Finger-Feedback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DA73E6-5224-71D9-8159-E67632F42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08" y="1280358"/>
            <a:ext cx="5634584" cy="3356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402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98200-8130-2653-0373-C85C1C8F8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077CEF7-7C32-B77A-6CF7-DC865BF02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040" y="381698"/>
            <a:ext cx="4637920" cy="46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8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E2E6E-D16B-6A28-32C7-2A6541A7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97BC4E"/>
                </a:solidFill>
                <a:effectLst/>
              </a:rPr>
              <a:t>Was ist eigentlich die Schufa?</a:t>
            </a:r>
            <a:br>
              <a:rPr lang="de-DE" dirty="0">
                <a:solidFill>
                  <a:srgbClr val="97BC4E"/>
                </a:solidFill>
              </a:rPr>
            </a:br>
            <a:endParaRPr lang="en-US" dirty="0">
              <a:solidFill>
                <a:srgbClr val="97BC4E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5C8442-7D99-65B3-0FC9-DC1F99DAF050}"/>
              </a:ext>
            </a:extLst>
          </p:cNvPr>
          <p:cNvSpPr txBox="1"/>
          <p:nvPr/>
        </p:nvSpPr>
        <p:spPr>
          <a:xfrm>
            <a:off x="311700" y="1155978"/>
            <a:ext cx="76675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b="1" dirty="0">
                <a:effectLst/>
              </a:rPr>
              <a:t>Informiert</a:t>
            </a:r>
            <a:r>
              <a:rPr lang="de-DE" sz="1600" dirty="0">
                <a:effectLst/>
              </a:rPr>
              <a:t> euch mithilfe der hier abgebildeten Quellen zu den Aufgaben der Schufa.</a:t>
            </a:r>
          </a:p>
          <a:p>
            <a:pPr>
              <a:buNone/>
            </a:pPr>
            <a:endParaRPr lang="de-DE" sz="1600" dirty="0"/>
          </a:p>
          <a:p>
            <a:pPr>
              <a:buNone/>
            </a:pPr>
            <a:r>
              <a:rPr lang="de-DE" sz="1600" b="1" dirty="0">
                <a:effectLst/>
              </a:rPr>
              <a:t>Schreibt auf</a:t>
            </a:r>
            <a:r>
              <a:rPr lang="de-DE" sz="1600" dirty="0">
                <a:effectLst/>
              </a:rPr>
              <a:t>,</a:t>
            </a: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effectLst/>
              </a:rPr>
              <a:t> wofür die Abkürzung "Schufa" steht</a:t>
            </a: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effectLst/>
              </a:rPr>
              <a:t> was die Schufa tut.</a:t>
            </a: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effectLst/>
              </a:rPr>
              <a:t> wer oder was hinter der Quelle steht, die ihr genutzt habt.</a:t>
            </a: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effectLst/>
              </a:rPr>
              <a:t> welches Interesse diese Person oder Organisation an der Bereitstellung der   Informationen haben könnte.</a:t>
            </a:r>
            <a:endParaRPr lang="de-DE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772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CB46A-CC78-6552-AB7B-2AA0A867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1C18C2-9D27-BF98-C915-459067E0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93" y="445025"/>
            <a:ext cx="5364012" cy="925188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96C7171-90BB-0F9A-67CA-38D64B5C5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86671"/>
              </p:ext>
            </p:extLst>
          </p:nvPr>
        </p:nvGraphicFramePr>
        <p:xfrm>
          <a:off x="1524000" y="1852766"/>
          <a:ext cx="6096000" cy="3029579"/>
        </p:xfrm>
        <a:graphic>
          <a:graphicData uri="http://schemas.openxmlformats.org/drawingml/2006/table">
            <a:tbl>
              <a:tblPr firstRow="1" bandRow="1">
                <a:tableStyleId>{6BA18F82-7DDA-46BF-93BA-26A9019AAB2A}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4554486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67235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27015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>
                          <a:hlinkClick r:id="rId3"/>
                        </a:rPr>
                        <a:t>SCHUFA-</a:t>
                      </a:r>
                      <a:r>
                        <a:rPr lang="en-US" b="1" dirty="0" err="1">
                          <a:hlinkClick r:id="rId3"/>
                        </a:rPr>
                        <a:t>Unternehmensvideo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 err="1">
                          <a:hlinkClick r:id="rId4"/>
                        </a:rPr>
                        <a:t>Marktcheck</a:t>
                      </a:r>
                      <a:r>
                        <a:rPr lang="en-US" b="1" dirty="0">
                          <a:hlinkClick r:id="rId4"/>
                        </a:rPr>
                        <a:t> SWR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b="1" dirty="0">
                          <a:hlinkClick r:id="rId5"/>
                        </a:rPr>
                        <a:t>Rechtstipp: Was ist eigentlich die Schufa?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467774"/>
                  </a:ext>
                </a:extLst>
              </a:tr>
              <a:tr h="22980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86173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2B0D9FE1-DD87-5C8F-90E7-0D6C50C58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149" y="2856451"/>
            <a:ext cx="1695803" cy="166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1B079F2-DFED-9E72-132C-789EDAB1BC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0263" y="2856452"/>
            <a:ext cx="1745275" cy="166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0E84CF2-0DA3-9C72-AD93-FA7FACEAE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0849" y="2856451"/>
            <a:ext cx="1690845" cy="166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994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03F07-8F1C-4A13-E00D-0FB01DA2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701681"/>
            <a:ext cx="4358081" cy="6132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6DA307"/>
                </a:solidFill>
                <a:effectLst/>
              </a:rPr>
              <a:t>Das </a:t>
            </a:r>
            <a:r>
              <a:rPr lang="en-US" sz="4000" b="1" dirty="0" err="1">
                <a:solidFill>
                  <a:srgbClr val="6DA307"/>
                </a:solidFill>
                <a:effectLst/>
              </a:rPr>
              <a:t>kleine</a:t>
            </a:r>
            <a:r>
              <a:rPr lang="en-US" sz="4000" b="1" dirty="0">
                <a:solidFill>
                  <a:srgbClr val="6DA307"/>
                </a:solidFill>
                <a:effectLst/>
              </a:rPr>
              <a:t> </a:t>
            </a:r>
            <a:r>
              <a:rPr lang="en-US" sz="4000" b="1" dirty="0" err="1">
                <a:solidFill>
                  <a:srgbClr val="6DA307"/>
                </a:solidFill>
                <a:effectLst/>
              </a:rPr>
              <a:t>Schufa</a:t>
            </a:r>
            <a:r>
              <a:rPr lang="en-US" sz="4000" b="1" dirty="0">
                <a:solidFill>
                  <a:srgbClr val="6DA307"/>
                </a:solidFill>
                <a:effectLst/>
              </a:rPr>
              <a:t> Quiz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6D4980-5E68-9E24-A2DB-38A9A8275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528" y="772731"/>
            <a:ext cx="4950714" cy="33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2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C17A7-D1D6-44A1-587E-DF7E8588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6A9C0C"/>
                </a:solidFill>
                <a:effectLst/>
              </a:rPr>
              <a:t>Experiment: Schufa-Auskunftshändler und ihre Angebote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A5B0A32-9FB8-B052-F052-609D062F867A}"/>
              </a:ext>
            </a:extLst>
          </p:cNvPr>
          <p:cNvSpPr txBox="1"/>
          <p:nvPr/>
        </p:nvSpPr>
        <p:spPr>
          <a:xfrm>
            <a:off x="427839" y="1719743"/>
            <a:ext cx="79401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Stellt euch folgende Situation vor: Anna möchte sich ein Moped kaufen und dieses in Raten abbezahlen. Der Händler </a:t>
            </a:r>
            <a:r>
              <a:rPr lang="de-DE" sz="1600" b="1" dirty="0"/>
              <a:t>verlangt von ihr eine Schufa-Auskunft</a:t>
            </a:r>
            <a:r>
              <a:rPr lang="de-DE" sz="1600" dirty="0"/>
              <a:t>. </a:t>
            </a:r>
          </a:p>
          <a:p>
            <a:endParaRPr lang="de-DE" sz="1600" dirty="0"/>
          </a:p>
          <a:p>
            <a:r>
              <a:rPr lang="de-DE" sz="1600" dirty="0"/>
              <a:t>Also </a:t>
            </a:r>
            <a:r>
              <a:rPr lang="de-DE" sz="1600" b="1" dirty="0"/>
              <a:t>sucht Anna im Internet </a:t>
            </a:r>
            <a:r>
              <a:rPr lang="de-DE" sz="1600" dirty="0"/>
              <a:t>nach "Schufa-Auskunft“.</a:t>
            </a:r>
          </a:p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89401E-BDED-7518-B3B9-B6BB1C3FD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20" y="2638525"/>
            <a:ext cx="1350601" cy="205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707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47A33-6387-3DF7-9DD1-C4718119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6A9C0C"/>
                </a:solidFill>
                <a:effectLst/>
              </a:rPr>
              <a:t>Experiment: Schufa-Auskunftshändler und ihre Angebote</a:t>
            </a:r>
            <a:br>
              <a:rPr lang="de-DE" b="1" dirty="0"/>
            </a:b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EA98BDA-F436-4947-2E7F-1B249C7691A7}"/>
              </a:ext>
            </a:extLst>
          </p:cNvPr>
          <p:cNvSpPr txBox="1"/>
          <p:nvPr/>
        </p:nvSpPr>
        <p:spPr>
          <a:xfrm>
            <a:off x="448811" y="1657110"/>
            <a:ext cx="830929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/>
              <a:t>Sucht im Internet nach dem Stichwort "</a:t>
            </a:r>
            <a:r>
              <a:rPr lang="de-DE" sz="1600" b="1" dirty="0"/>
              <a:t>Schufa-Auskunft</a:t>
            </a:r>
            <a:r>
              <a:rPr lang="de-DE" sz="1600" dirty="0"/>
              <a:t>"</a:t>
            </a:r>
          </a:p>
          <a:p>
            <a:pPr>
              <a:buNone/>
            </a:pP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Welche Ergebnisse findet ihr, wenn ihr danach sucht?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Welches Ergebnis steht ganz oben?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Wie viel müsste man für eine Auskunft bezahlen?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Wer steckt hinter der jeweiligen Website?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dirty="0"/>
              <a:t>Geht dann auf die offizielle Website der Schufa. Wie viel Geld müsste Anna bei der Schufa direkt bezahlen?</a:t>
            </a:r>
          </a:p>
          <a:p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C64ACF-EB18-2CD9-0B7E-24AF43858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725" y="1296826"/>
            <a:ext cx="1504513" cy="150907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CE709F3-0172-9528-6DE8-0F9E725F1B0D}"/>
              </a:ext>
            </a:extLst>
          </p:cNvPr>
          <p:cNvSpPr txBox="1"/>
          <p:nvPr/>
        </p:nvSpPr>
        <p:spPr>
          <a:xfrm>
            <a:off x="7342463" y="3058460"/>
            <a:ext cx="17155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hlinkClick r:id="rId3"/>
              </a:rPr>
              <a:t>Offizielle</a:t>
            </a:r>
            <a:r>
              <a:rPr lang="en-US" sz="800" dirty="0">
                <a:hlinkClick r:id="rId3"/>
              </a:rPr>
              <a:t> Website der </a:t>
            </a:r>
            <a:r>
              <a:rPr lang="en-US" sz="800" dirty="0" err="1">
                <a:hlinkClick r:id="rId3"/>
              </a:rPr>
              <a:t>Schufa</a:t>
            </a:r>
            <a:endParaRPr lang="en-US" sz="800" dirty="0"/>
          </a:p>
        </p:txBody>
      </p:sp>
      <p:cxnSp>
        <p:nvCxnSpPr>
          <p:cNvPr id="13" name="Verbinder: gekrümmt 12">
            <a:extLst>
              <a:ext uri="{FF2B5EF4-FFF2-40B4-BE49-F238E27FC236}">
                <a16:creationId xmlns:a16="http://schemas.microsoft.com/office/drawing/2014/main" id="{C51AFD0A-38E2-731D-A5FA-8EE61545CB9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48100" y="2160527"/>
            <a:ext cx="1137432" cy="28942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0CC32B25-A5C4-38E9-B3E4-6C7BF911D96C}"/>
              </a:ext>
            </a:extLst>
          </p:cNvPr>
          <p:cNvSpPr/>
          <p:nvPr/>
        </p:nvSpPr>
        <p:spPr>
          <a:xfrm rot="13435340">
            <a:off x="7976546" y="2811272"/>
            <a:ext cx="289422" cy="21544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2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42632-064C-D009-D2BE-4B29E90A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21973"/>
            <a:ext cx="8520600" cy="6132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659B00"/>
                </a:solidFill>
                <a:effectLst/>
              </a:rPr>
              <a:t>Erarbeitung eines Schufa Cheat Sheets</a:t>
            </a:r>
            <a:br>
              <a:rPr lang="de-DE" b="1" dirty="0"/>
            </a:b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B55D7C1-2C0E-E3E1-57C0-F124519E0150}"/>
              </a:ext>
            </a:extLst>
          </p:cNvPr>
          <p:cNvSpPr txBox="1"/>
          <p:nvPr/>
        </p:nvSpPr>
        <p:spPr>
          <a:xfrm>
            <a:off x="632061" y="1329620"/>
            <a:ext cx="820023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/>
              <a:t>Stell Dir vor, dass Du </a:t>
            </a:r>
            <a:r>
              <a:rPr lang="de-DE" sz="1600" dirty="0" err="1"/>
              <a:t>Deiner:m</a:t>
            </a:r>
            <a:r>
              <a:rPr lang="de-DE" sz="1600" dirty="0"/>
              <a:t> </a:t>
            </a:r>
            <a:r>
              <a:rPr lang="de-DE" sz="1600" dirty="0" err="1"/>
              <a:t>Oma:Opa</a:t>
            </a:r>
            <a:r>
              <a:rPr lang="de-DE" sz="1600" dirty="0"/>
              <a:t> von der Schufa erzählst. </a:t>
            </a:r>
          </a:p>
          <a:p>
            <a:pPr>
              <a:buNone/>
            </a:pPr>
            <a:r>
              <a:rPr lang="de-DE" sz="1600" dirty="0"/>
              <a:t>Auch </a:t>
            </a:r>
            <a:r>
              <a:rPr lang="de-DE" sz="1600" dirty="0" err="1"/>
              <a:t>sie:er</a:t>
            </a:r>
            <a:r>
              <a:rPr lang="de-DE" sz="1600" dirty="0"/>
              <a:t> nutzt das Internet gerne zum Recherchieren und ist jetzt verunsichert, wie man seriöse Anbieter erkennt.</a:t>
            </a:r>
          </a:p>
          <a:p>
            <a:pPr>
              <a:buNone/>
            </a:pPr>
            <a:endParaRPr lang="de-DE" sz="1600" dirty="0"/>
          </a:p>
          <a:p>
            <a:r>
              <a:rPr lang="de-DE" sz="1600" dirty="0"/>
              <a:t>Nutze, was Dir bei Deiner Recherche aufgefallen ist und erstelle ein Cheat Sheet (= einen Spickzettel) für </a:t>
            </a:r>
            <a:r>
              <a:rPr lang="de-DE" sz="1600" dirty="0" err="1"/>
              <a:t>Deine:n</a:t>
            </a:r>
            <a:r>
              <a:rPr lang="de-DE" sz="1600" dirty="0"/>
              <a:t> </a:t>
            </a:r>
            <a:r>
              <a:rPr lang="de-DE" sz="1600" dirty="0" err="1"/>
              <a:t>Oma:Opa</a:t>
            </a:r>
            <a:r>
              <a:rPr lang="de-DE" sz="1600" dirty="0"/>
              <a:t>, sodass </a:t>
            </a:r>
            <a:r>
              <a:rPr lang="de-DE" sz="1600" dirty="0" err="1"/>
              <a:t>er:sie</a:t>
            </a:r>
            <a:r>
              <a:rPr lang="de-DE" sz="1600" dirty="0"/>
              <a:t> nicht auf falsche Angebote hereinfällt. </a:t>
            </a:r>
          </a:p>
          <a:p>
            <a:endParaRPr lang="de-DE" sz="1600" dirty="0"/>
          </a:p>
          <a:p>
            <a:r>
              <a:rPr lang="de-DE" sz="1600" dirty="0"/>
              <a:t>Das Cheat Sheet sollte für alle Altersgruppen leicht verständlich sein und Tipps enthalten, wie man einfach die Seriosität eines Angebots erkennen kann.</a:t>
            </a:r>
          </a:p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969C33-59C2-10B7-04B7-D639F3D93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827" y="578118"/>
            <a:ext cx="1371164" cy="9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5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187B6B-2EB4-8BF2-4DE7-B193D171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958550"/>
            <a:ext cx="3430424" cy="6132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659808"/>
                </a:solidFill>
                <a:effectLst/>
              </a:rPr>
              <a:t>Gallery Walk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D0D406E-BFA5-8846-3EC4-4ADCFB55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2" y="610881"/>
            <a:ext cx="3137390" cy="3921738"/>
          </a:xfrm>
          <a:prstGeom prst="rect">
            <a:avLst/>
          </a:prstGeom>
          <a:ln w="2286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0814312"/>
      </p:ext>
    </p:extLst>
  </p:cSld>
  <p:clrMapOvr>
    <a:masterClrMapping/>
  </p:clrMapOvr>
</p:sld>
</file>

<file path=ppt/theme/theme1.xml><?xml version="1.0" encoding="utf-8"?>
<a:theme xmlns:a="http://schemas.openxmlformats.org/drawingml/2006/main" name="Invest it!">
  <a:themeElements>
    <a:clrScheme name="Paperback">
      <a:dk1>
        <a:srgbClr val="000000"/>
      </a:dk1>
      <a:lt1>
        <a:srgbClr val="FFFFFF"/>
      </a:lt1>
      <a:dk2>
        <a:srgbClr val="97BC4E"/>
      </a:dk2>
      <a:lt2>
        <a:srgbClr val="279E44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313</Words>
  <Application>Microsoft Office PowerPoint</Application>
  <PresentationFormat>Bildschirmpräsentation (16:9)</PresentationFormat>
  <Paragraphs>36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Old Standard TT</vt:lpstr>
      <vt:lpstr>Space Grotesk</vt:lpstr>
      <vt:lpstr>IBM Plex Sans</vt:lpstr>
      <vt:lpstr>DM Sans</vt:lpstr>
      <vt:lpstr>Invest it!</vt:lpstr>
      <vt:lpstr>Schummel-Schufa?! - Wie erkenne ich seriöse Anbieter online</vt:lpstr>
      <vt:lpstr>PowerPoint-Präsentation</vt:lpstr>
      <vt:lpstr>Was ist eigentlich die Schufa? </vt:lpstr>
      <vt:lpstr>PowerPoint-Präsentation</vt:lpstr>
      <vt:lpstr>Das kleine Schufa Quiz </vt:lpstr>
      <vt:lpstr>Experiment: Schufa-Auskunftshändler und ihre Angebote</vt:lpstr>
      <vt:lpstr>Experiment: Schufa-Auskunftshändler und ihre Angebote </vt:lpstr>
      <vt:lpstr>Erarbeitung eines Schufa Cheat Sheets </vt:lpstr>
      <vt:lpstr>Gallery Walk </vt:lpstr>
      <vt:lpstr>5-Finger-Feedback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Jasmin Remmel</dc:creator>
  <cp:lastModifiedBy>Jasmin Remmel</cp:lastModifiedBy>
  <cp:revision>12</cp:revision>
  <dcterms:modified xsi:type="dcterms:W3CDTF">2025-03-25T14:09:53Z</dcterms:modified>
</cp:coreProperties>
</file>