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67" r:id="rId3"/>
    <p:sldId id="263" r:id="rId4"/>
    <p:sldId id="264" r:id="rId5"/>
    <p:sldId id="266" r:id="rId6"/>
    <p:sldId id="268" r:id="rId7"/>
    <p:sldId id="265" r:id="rId8"/>
    <p:sldId id="269" r:id="rId9"/>
    <p:sldId id="270" r:id="rId10"/>
  </p:sldIdLst>
  <p:sldSz cx="9144000" cy="5143500" type="screen16x9"/>
  <p:notesSz cx="6858000" cy="9144000"/>
  <p:embeddedFontLs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IBM Plex Sans" panose="020B0503050203000203" pitchFamily="34" charset="0"/>
      <p:regular r:id="rId16"/>
      <p:bold r:id="rId17"/>
      <p:italic r:id="rId18"/>
      <p:boldItalic r:id="rId19"/>
    </p:embeddedFont>
    <p:embeddedFont>
      <p:font typeface="Old Standard TT" panose="020B0604020202020204" charset="0"/>
      <p:regular r:id="rId20"/>
      <p:bold r:id="rId21"/>
      <p:italic r:id="rId22"/>
    </p:embeddedFont>
    <p:embeddedFont>
      <p:font typeface="Space Grotesk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in Remmel" initials="JR" lastIdx="1" clrIdx="0">
    <p:extLst>
      <p:ext uri="{19B8F6BF-5375-455C-9EA6-DF929625EA0E}">
        <p15:presenceInfo xmlns:p15="http://schemas.microsoft.com/office/powerpoint/2012/main" userId="02cf7d0194253f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C4E"/>
    <a:srgbClr val="86B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A18F82-7DDA-46BF-93BA-26A9019AAB2A}">
  <a:tblStyle styleId="{6BA18F82-7DDA-46BF-93BA-26A9019AAB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" y="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3T17:33:07.987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742fed20c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742fed20c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rgbClr val="97BC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Space Grotesk"/>
              <a:buNone/>
              <a:defRPr sz="42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96250" y="4328600"/>
            <a:ext cx="613200" cy="6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PL4u3pif88" TargetMode="External"/><Relationship Id="rId2" Type="http://schemas.openxmlformats.org/officeDocument/2006/relationships/hyperlink" Target="https://www.youtube.com/watch?v=ZwT-zYo4-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enaustausch.de/tradwiv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commentisfree/2024/feb/04/sometimes-i-long-for-the-life-of-a-tradwife-then-i-remember-its-a-reactionary-fantasy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theopedproject.org/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communicators.duke.edu/writing-media/writing-effective-op-ed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IBM Plex Sans" panose="020B0503050203000203" pitchFamily="34" charset="0"/>
              </a:rPr>
              <a:t>TradWives</a:t>
            </a:r>
            <a:r>
              <a:rPr lang="en-US" sz="4000" b="0" i="0" dirty="0">
                <a:solidFill>
                  <a:schemeClr val="bg1">
                    <a:lumMod val="85000"/>
                  </a:schemeClr>
                </a:solidFill>
                <a:effectLst/>
                <a:latin typeface="IBM Plex Sans" panose="020B0503050203000203" pitchFamily="34" charset="0"/>
              </a:rPr>
              <a:t> - a threat to feminism?</a:t>
            </a:r>
            <a:endParaRPr sz="23900" dirty="0">
              <a:solidFill>
                <a:schemeClr val="bg1">
                  <a:lumMod val="85000"/>
                </a:schemeClr>
              </a:solidFill>
              <a:latin typeface="DM Sans"/>
              <a:sym typeface="DM Sans"/>
            </a:endParaRPr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BC158-76EF-9E9E-E44E-20990F01A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D1C80B-B9B7-2ADC-D641-51757758BC43}"/>
              </a:ext>
            </a:extLst>
          </p:cNvPr>
          <p:cNvSpPr txBox="1"/>
          <p:nvPr/>
        </p:nvSpPr>
        <p:spPr>
          <a:xfrm>
            <a:off x="629613" y="4071950"/>
            <a:ext cx="6883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feminism to you? </a:t>
            </a:r>
          </a:p>
          <a:p>
            <a:r>
              <a:rPr lang="en-US" sz="2000" dirty="0"/>
              <a:t>Come up with your dictionary entry for the word 'feminism'.</a:t>
            </a:r>
          </a:p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31D559-C273-7FC2-247F-E551A1FF7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89" y="405316"/>
            <a:ext cx="4904421" cy="3268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183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95238A-2B2E-B219-F81B-F862ECAD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>
                <a:solidFill>
                  <a:srgbClr val="588602"/>
                </a:solidFill>
              </a:rPr>
              <a:t>Quotes</a:t>
            </a:r>
            <a:r>
              <a:rPr lang="de-DE" b="1" dirty="0">
                <a:solidFill>
                  <a:srgbClr val="588602"/>
                </a:solidFill>
              </a:rPr>
              <a:t> </a:t>
            </a:r>
            <a:r>
              <a:rPr lang="de-DE" b="1" dirty="0" err="1">
                <a:solidFill>
                  <a:srgbClr val="588602"/>
                </a:solidFill>
              </a:rPr>
              <a:t>about</a:t>
            </a:r>
            <a:r>
              <a:rPr lang="de-DE" b="1" dirty="0">
                <a:solidFill>
                  <a:srgbClr val="588602"/>
                </a:solidFill>
              </a:rPr>
              <a:t> </a:t>
            </a:r>
            <a:r>
              <a:rPr lang="de-DE" b="1" dirty="0" err="1">
                <a:solidFill>
                  <a:srgbClr val="588602"/>
                </a:solidFill>
              </a:rPr>
              <a:t>Feminism</a:t>
            </a:r>
            <a:endParaRPr lang="en-US" b="1" dirty="0">
              <a:solidFill>
                <a:srgbClr val="588602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A351CE-FE8B-EE7E-6C5A-17AAA16B8B7D}"/>
              </a:ext>
            </a:extLst>
          </p:cNvPr>
          <p:cNvSpPr txBox="1"/>
          <p:nvPr/>
        </p:nvSpPr>
        <p:spPr>
          <a:xfrm>
            <a:off x="390087" y="1058225"/>
            <a:ext cx="78646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</a:rPr>
              <a:t>I have brought a variety of famous quotes about feminism. With your partner, pick one that you think best represents your view of feminism and justify your choice.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1C6265-5F82-22EB-B971-F2D43E3C3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86" y="2275936"/>
            <a:ext cx="1804851" cy="1804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E1CCA2A-A16C-900E-48E3-DFDE8B066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18" y="2792392"/>
            <a:ext cx="1804851" cy="1791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52FBFA8-1673-8F51-82F0-A8B5CC7B8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927" y="2800349"/>
            <a:ext cx="1770245" cy="1783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F20046-B412-31D6-9323-4BB7A3C6D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086" y="2275936"/>
            <a:ext cx="1804850" cy="1809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2529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67ED6-BBB7-469F-7B7C-E0B9F5AA3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CFDB687-19AA-E0C1-2023-85092399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700" b="1" dirty="0">
                <a:solidFill>
                  <a:srgbClr val="588602"/>
                </a:solidFill>
              </a:rPr>
              <a:t>Partner Puzzle: </a:t>
            </a:r>
            <a:r>
              <a:rPr lang="de-DE" sz="2700" b="1" dirty="0" err="1">
                <a:solidFill>
                  <a:srgbClr val="588602"/>
                </a:solidFill>
              </a:rPr>
              <a:t>Tradewives</a:t>
            </a:r>
            <a:endParaRPr lang="en-US" sz="2700" b="1" dirty="0">
              <a:solidFill>
                <a:srgbClr val="588602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C727DFB-EEEE-29CE-E8FC-E55A6426D16F}"/>
              </a:ext>
            </a:extLst>
          </p:cNvPr>
          <p:cNvSpPr txBox="1"/>
          <p:nvPr/>
        </p:nvSpPr>
        <p:spPr>
          <a:xfrm>
            <a:off x="311700" y="1232922"/>
            <a:ext cx="82967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</a:rPr>
              <a:t>What are societal implications of being a "Tradwife"?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Partner A</a:t>
            </a:r>
            <a:r>
              <a:rPr lang="en-US" sz="1600" dirty="0">
                <a:effectLst/>
              </a:rPr>
              <a:t> will watch the BBC report "Why I became a Tradwife".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Partner B</a:t>
            </a:r>
            <a:r>
              <a:rPr lang="en-US" sz="1600" dirty="0">
                <a:effectLst/>
              </a:rPr>
              <a:t> will watch an excerpt from the British talk show "Loose Women" on the question whether Tradwives are damaging to other women.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None/>
            </a:pPr>
            <a:r>
              <a:rPr lang="en-US" sz="1600" dirty="0">
                <a:effectLst/>
              </a:rPr>
              <a:t>While watching,</a:t>
            </a:r>
          </a:p>
          <a:p>
            <a:pPr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write down</a:t>
            </a:r>
            <a:r>
              <a:rPr lang="en-US" sz="1600" dirty="0">
                <a:effectLst/>
              </a:rPr>
              <a:t> a definition of the term "Tradwife"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in a table, </a:t>
            </a:r>
            <a:r>
              <a:rPr lang="en-US" sz="1600" b="1" dirty="0">
                <a:effectLst/>
              </a:rPr>
              <a:t>note </a:t>
            </a:r>
            <a:r>
              <a:rPr lang="en-US" sz="1600" dirty="0">
                <a:effectLst/>
              </a:rPr>
              <a:t>central arguments in </a:t>
            </a:r>
            <a:r>
              <a:rPr lang="en-US" sz="1600" dirty="0" err="1">
                <a:effectLst/>
              </a:rPr>
              <a:t>favour</a:t>
            </a:r>
            <a:r>
              <a:rPr lang="en-US" sz="1600" dirty="0">
                <a:effectLst/>
              </a:rPr>
              <a:t> and against becoming a "Tradwife".</a:t>
            </a:r>
            <a:endParaRPr lang="en-US" sz="1600" dirty="0"/>
          </a:p>
          <a:p>
            <a:r>
              <a:rPr lang="en-US" sz="1600" dirty="0">
                <a:effectLst/>
              </a:rPr>
              <a:t>Afterwards, </a:t>
            </a:r>
            <a:r>
              <a:rPr lang="en-US" sz="1600" b="1" dirty="0">
                <a:effectLst/>
              </a:rPr>
              <a:t>compare</a:t>
            </a:r>
            <a:r>
              <a:rPr lang="en-US" sz="1600" dirty="0">
                <a:effectLst/>
              </a:rPr>
              <a:t> your results with a partner and </a:t>
            </a:r>
            <a:r>
              <a:rPr lang="en-US" sz="1600" b="1" dirty="0">
                <a:effectLst/>
              </a:rPr>
              <a:t>add to them </a:t>
            </a:r>
            <a:r>
              <a:rPr lang="en-US" sz="1600" dirty="0">
                <a:effectLst/>
              </a:rPr>
              <a:t>if necessary.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45720-319D-4A05-DE4C-A4705E3AC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1FABAFF-DA19-DDCB-595C-74EBCBD2B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50446"/>
              </p:ext>
            </p:extLst>
          </p:nvPr>
        </p:nvGraphicFramePr>
        <p:xfrm>
          <a:off x="1524000" y="939608"/>
          <a:ext cx="6096000" cy="3596354"/>
        </p:xfrm>
        <a:graphic>
          <a:graphicData uri="http://schemas.openxmlformats.org/drawingml/2006/table">
            <a:tbl>
              <a:tblPr firstRow="1" bandRow="1">
                <a:tableStyleId>{6BA18F82-7DDA-46BF-93BA-26A9019AAB2A}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102333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99705293"/>
                    </a:ext>
                  </a:extLst>
                </a:gridCol>
              </a:tblGrid>
              <a:tr h="107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/>
                        <a:t>Partner 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hlinkClick r:id="rId2"/>
                        </a:rPr>
                        <a:t>BBC Stories - Why I became a </a:t>
                      </a:r>
                      <a:r>
                        <a:rPr lang="en-US" dirty="0" err="1">
                          <a:hlinkClick r:id="rId2"/>
                        </a:rPr>
                        <a:t>TradWife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Partner B: </a:t>
                      </a:r>
                    </a:p>
                    <a:p>
                      <a:r>
                        <a:rPr lang="en-US" dirty="0">
                          <a:hlinkClick r:id="rId3"/>
                        </a:rPr>
                        <a:t>Loose Woman - Are ‘Trad-Wives’ Damaging To Other Women In Today’s Society?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802325"/>
                  </a:ext>
                </a:extLst>
              </a:tr>
              <a:tr h="24381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120744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511F2D9-1AAC-5642-18CD-787D0EC1C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2" y="2252885"/>
            <a:ext cx="2010824" cy="202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42A1A4-586C-EE86-3D07-AD554D57C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454" y="2252885"/>
            <a:ext cx="2010824" cy="2033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65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98200-8130-2653-0373-C85C1C8F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solidFill>
                  <a:srgbClr val="588602"/>
                </a:solidFill>
              </a:rPr>
              <a:t>The Tradwife movement… a threat to feminism?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D3DD77-0AB4-0ADB-7B25-4BD20D22FE28}"/>
              </a:ext>
            </a:extLst>
          </p:cNvPr>
          <p:cNvSpPr txBox="1"/>
          <p:nvPr/>
        </p:nvSpPr>
        <p:spPr>
          <a:xfrm>
            <a:off x="427840" y="1233182"/>
            <a:ext cx="705094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effectLst/>
              </a:rPr>
              <a:t>Is the #tradwife movement a threat to feminism?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>
                <a:effectLst/>
              </a:rPr>
              <a:t>You will receive a snippet of paper with a (controversial) question or statement on it. Walk around, find somebody to talk to and </a:t>
            </a:r>
            <a:r>
              <a:rPr lang="en-US" sz="1600" b="1" dirty="0">
                <a:effectLst/>
              </a:rPr>
              <a:t>discuss your and their snippets</a:t>
            </a:r>
            <a:r>
              <a:rPr lang="en-US" sz="1600" dirty="0">
                <a:effectLst/>
              </a:rPr>
              <a:t>.</a:t>
            </a:r>
          </a:p>
          <a:p>
            <a:pPr>
              <a:buNone/>
            </a:pPr>
            <a:endParaRPr lang="en-US" sz="1600" dirty="0"/>
          </a:p>
          <a:p>
            <a:r>
              <a:rPr lang="en-US" sz="1600" dirty="0">
                <a:effectLst/>
              </a:rPr>
              <a:t>After having finished your discussion, </a:t>
            </a:r>
            <a:r>
              <a:rPr lang="en-US" sz="1600" b="1" dirty="0">
                <a:effectLst/>
              </a:rPr>
              <a:t>swap the snippets </a:t>
            </a:r>
            <a:r>
              <a:rPr lang="en-US" sz="1600" dirty="0">
                <a:effectLst/>
              </a:rPr>
              <a:t>and find a new partner.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398359-0BAC-B2D1-A13B-C408D174C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786" y="2406497"/>
            <a:ext cx="1382785" cy="13749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8D117AD-1A85-E8A4-F06D-7FA9495CEF04}"/>
              </a:ext>
            </a:extLst>
          </p:cNvPr>
          <p:cNvSpPr txBox="1"/>
          <p:nvPr/>
        </p:nvSpPr>
        <p:spPr>
          <a:xfrm>
            <a:off x="7078911" y="3985861"/>
            <a:ext cx="1497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linkClick r:id="rId3"/>
              </a:rPr>
              <a:t>Zur digitalen Version</a:t>
            </a:r>
            <a:endParaRPr lang="en-US" sz="1000" dirty="0"/>
          </a:p>
        </p:txBody>
      </p:sp>
      <p:cxnSp>
        <p:nvCxnSpPr>
          <p:cNvPr id="14" name="Verbinder: gekrümmt 13">
            <a:extLst>
              <a:ext uri="{FF2B5EF4-FFF2-40B4-BE49-F238E27FC236}">
                <a16:creationId xmlns:a16="http://schemas.microsoft.com/office/drawing/2014/main" id="{10A48E12-9E0B-CDCE-114D-CFDB68357017}"/>
              </a:ext>
            </a:extLst>
          </p:cNvPr>
          <p:cNvCxnSpPr>
            <a:stCxn id="6" idx="0"/>
            <a:endCxn id="5" idx="2"/>
          </p:cNvCxnSpPr>
          <p:nvPr/>
        </p:nvCxnSpPr>
        <p:spPr>
          <a:xfrm rot="5400000" flipH="1" flipV="1">
            <a:off x="7896686" y="3712368"/>
            <a:ext cx="204436" cy="34255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88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98982-DE93-19EE-D81F-22E37CD6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25C6E3D-21DF-9A54-1543-0326C5EA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88602"/>
                </a:solidFill>
                <a:effectLst/>
              </a:rPr>
              <a:t>Writing an Op-Ed</a:t>
            </a:r>
            <a:br>
              <a:rPr lang="en-US" b="1" dirty="0"/>
            </a:br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C5BBA9-D56C-9137-BA82-16381B717562}"/>
              </a:ext>
            </a:extLst>
          </p:cNvPr>
          <p:cNvSpPr txBox="1"/>
          <p:nvPr/>
        </p:nvSpPr>
        <p:spPr>
          <a:xfrm>
            <a:off x="311700" y="1251044"/>
            <a:ext cx="77039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effectLst/>
              </a:rPr>
              <a:t>An Op-Ed (short for "opposite the editorial page") is an opinion piece written by readers of a newspaper of journal. This text </a:t>
            </a:r>
            <a:r>
              <a:rPr lang="en-US" sz="1600" b="1" dirty="0">
                <a:effectLst/>
              </a:rPr>
              <a:t>usually represents a very strong and focused opinion of a writer.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>
                <a:effectLst/>
              </a:rPr>
              <a:t>The New York Times has asked you to write an Op-Ed on the #tradwife movement.</a:t>
            </a:r>
          </a:p>
          <a:p>
            <a:pPr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Pick your role: you are either a </a:t>
            </a:r>
            <a:r>
              <a:rPr lang="en-US" sz="1600" b="1" dirty="0">
                <a:effectLst/>
              </a:rPr>
              <a:t>feminist</a:t>
            </a:r>
            <a:r>
              <a:rPr lang="en-US" sz="1600" dirty="0">
                <a:effectLst/>
              </a:rPr>
              <a:t> or a </a:t>
            </a:r>
            <a:r>
              <a:rPr lang="en-US" sz="1600" b="1" dirty="0">
                <a:effectLst/>
              </a:rPr>
              <a:t>tradwife / </a:t>
            </a:r>
            <a:r>
              <a:rPr lang="en-US" sz="1600" b="1" dirty="0" err="1">
                <a:effectLst/>
              </a:rPr>
              <a:t>tradhusband</a:t>
            </a:r>
            <a:r>
              <a:rPr lang="en-US" sz="1600" dirty="0">
                <a:effectLst/>
              </a:rPr>
              <a:t>.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Write an Op-Ed with the title </a:t>
            </a:r>
            <a:r>
              <a:rPr lang="en-US" sz="1600" dirty="0">
                <a:effectLst/>
                <a:sym typeface="Wingdings" panose="05000000000000000000" pitchFamily="2" charset="2"/>
              </a:rPr>
              <a:t> </a:t>
            </a:r>
            <a:r>
              <a:rPr lang="en-US" sz="1600" dirty="0">
                <a:effectLst/>
              </a:rPr>
              <a:t>'The tradwife movement is a threat / an enrichment to feminism. Here's why.'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C0FAC8-225A-8F3B-A03E-57D05B04D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032" y="3648849"/>
            <a:ext cx="1665936" cy="1008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223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F550A-D9F3-1B9B-AC4E-58F771BC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356463"/>
            <a:ext cx="8520600" cy="6132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588602"/>
                </a:solidFill>
              </a:rPr>
              <a:t>Writing an </a:t>
            </a:r>
            <a:r>
              <a:rPr lang="de-DE" sz="2700" b="1" dirty="0" err="1">
                <a:solidFill>
                  <a:srgbClr val="588602"/>
                </a:solidFill>
              </a:rPr>
              <a:t>Op</a:t>
            </a:r>
            <a:r>
              <a:rPr lang="de-DE" sz="2700" b="1" dirty="0">
                <a:solidFill>
                  <a:srgbClr val="588602"/>
                </a:solidFill>
              </a:rPr>
              <a:t>-Ed – Additional Resources</a:t>
            </a:r>
            <a:endParaRPr lang="en-US" sz="2700" b="1" dirty="0">
              <a:solidFill>
                <a:srgbClr val="588602"/>
              </a:solidFill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5985353-8120-0482-6E0A-0D70A091E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04589"/>
              </p:ext>
            </p:extLst>
          </p:nvPr>
        </p:nvGraphicFramePr>
        <p:xfrm>
          <a:off x="1068198" y="1220597"/>
          <a:ext cx="7007604" cy="3566440"/>
        </p:xfrm>
        <a:graphic>
          <a:graphicData uri="http://schemas.openxmlformats.org/drawingml/2006/table">
            <a:tbl>
              <a:tblPr firstRow="1" bandRow="1">
                <a:tableStyleId>{6BA18F82-7DDA-46BF-93BA-26A9019AAB2A}</a:tableStyleId>
              </a:tblPr>
              <a:tblGrid>
                <a:gridCol w="2335868">
                  <a:extLst>
                    <a:ext uri="{9D8B030D-6E8A-4147-A177-3AD203B41FA5}">
                      <a16:colId xmlns:a16="http://schemas.microsoft.com/office/drawing/2014/main" val="876245705"/>
                    </a:ext>
                  </a:extLst>
                </a:gridCol>
                <a:gridCol w="2335868">
                  <a:extLst>
                    <a:ext uri="{9D8B030D-6E8A-4147-A177-3AD203B41FA5}">
                      <a16:colId xmlns:a16="http://schemas.microsoft.com/office/drawing/2014/main" val="1723867202"/>
                    </a:ext>
                  </a:extLst>
                </a:gridCol>
                <a:gridCol w="2335868">
                  <a:extLst>
                    <a:ext uri="{9D8B030D-6E8A-4147-A177-3AD203B41FA5}">
                      <a16:colId xmlns:a16="http://schemas.microsoft.com/office/drawing/2014/main" val="552757436"/>
                    </a:ext>
                  </a:extLst>
                </a:gridCol>
              </a:tblGrid>
              <a:tr h="4488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hlinkClick r:id="rId2"/>
                        </a:rPr>
                        <a:t>Op-ed Writing: Tips and Tricks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3"/>
                        </a:rPr>
                        <a:t>Sometimes I long for the life of a tradwife. Then I remember it’s a reactionary fantasy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hlinkClick r:id="rId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hlinkClick r:id="rId4"/>
                        </a:rPr>
                        <a:t>Writing Effective Op-Eds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5253"/>
                  </a:ext>
                </a:extLst>
              </a:tr>
              <a:tr h="2621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126876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E84392FD-5C32-40C9-0A3D-C5DE5567E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659" y="2411834"/>
            <a:ext cx="1960265" cy="195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461B34-0171-3CE4-29AE-50EB6BA89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5934" y="2410293"/>
            <a:ext cx="1960265" cy="198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76291E9-D0BC-CA61-7540-227BCC84A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508" y="2410293"/>
            <a:ext cx="1895738" cy="189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05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F4DC8-CC29-B48A-55FB-24556AAA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88602"/>
                </a:solidFill>
                <a:effectLst/>
              </a:rPr>
              <a:t>Editor´s Conference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76A43D-6957-5CC3-BE17-6DD6ECF92CDA}"/>
              </a:ext>
            </a:extLst>
          </p:cNvPr>
          <p:cNvSpPr txBox="1"/>
          <p:nvPr/>
        </p:nvSpPr>
        <p:spPr>
          <a:xfrm>
            <a:off x="364921" y="1275126"/>
            <a:ext cx="76507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New York Times has received your articles and now the editors want to decide which article to publish. </a:t>
            </a:r>
          </a:p>
          <a:p>
            <a:r>
              <a:rPr lang="en-US" sz="1600" dirty="0"/>
              <a:t>Using the criteria provided, evaluate different articles and give feedback on them!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B4E9A0-AB7B-F767-D953-493EA00F1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64" y="2321566"/>
            <a:ext cx="3803272" cy="2534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7863345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 it!">
  <a:themeElements>
    <a:clrScheme name="Paperback">
      <a:dk1>
        <a:srgbClr val="000000"/>
      </a:dk1>
      <a:lt1>
        <a:srgbClr val="FFFFFF"/>
      </a:lt1>
      <a:dk2>
        <a:srgbClr val="97BC4E"/>
      </a:dk2>
      <a:lt2>
        <a:srgbClr val="279E44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Office PowerPoint</Application>
  <PresentationFormat>Bildschirmpräsentation (16:9)</PresentationFormat>
  <Paragraphs>42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Wingdings</vt:lpstr>
      <vt:lpstr>Old Standard TT</vt:lpstr>
      <vt:lpstr>Arial</vt:lpstr>
      <vt:lpstr>Space Grotesk</vt:lpstr>
      <vt:lpstr>IBM Plex Sans</vt:lpstr>
      <vt:lpstr>DM Sans</vt:lpstr>
      <vt:lpstr>Invest it!</vt:lpstr>
      <vt:lpstr>TradWives - a threat to feminism?</vt:lpstr>
      <vt:lpstr>PowerPoint-Präsentation</vt:lpstr>
      <vt:lpstr>Quotes about Feminism</vt:lpstr>
      <vt:lpstr>Partner Puzzle: Tradewives</vt:lpstr>
      <vt:lpstr>PowerPoint-Präsentation</vt:lpstr>
      <vt:lpstr>The Tradwife movement… a threat to feminism?</vt:lpstr>
      <vt:lpstr>Writing an Op-Ed </vt:lpstr>
      <vt:lpstr>Writing an Op-Ed – Additional Resources</vt:lpstr>
      <vt:lpstr>Editor´s Conference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Jasmin Remmel</dc:creator>
  <cp:lastModifiedBy>Jasmin Remmel</cp:lastModifiedBy>
  <cp:revision>14</cp:revision>
  <dcterms:modified xsi:type="dcterms:W3CDTF">2025-03-25T13:22:42Z</dcterms:modified>
</cp:coreProperties>
</file>